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0" r:id="rId3"/>
    <p:sldId id="261" r:id="rId4"/>
    <p:sldId id="262" r:id="rId5"/>
    <p:sldId id="265" r:id="rId6"/>
    <p:sldId id="270" r:id="rId7"/>
    <p:sldId id="297" r:id="rId8"/>
    <p:sldId id="298" r:id="rId9"/>
    <p:sldId id="272" r:id="rId10"/>
    <p:sldId id="273" r:id="rId11"/>
    <p:sldId id="275" r:id="rId12"/>
    <p:sldId id="277" r:id="rId13"/>
    <p:sldId id="278" r:id="rId14"/>
    <p:sldId id="279" r:id="rId15"/>
    <p:sldId id="280" r:id="rId16"/>
    <p:sldId id="285" r:id="rId17"/>
    <p:sldId id="283" r:id="rId18"/>
    <p:sldId id="284" r:id="rId19"/>
    <p:sldId id="286" r:id="rId20"/>
    <p:sldId id="299" r:id="rId21"/>
    <p:sldId id="287" r:id="rId22"/>
    <p:sldId id="300" r:id="rId23"/>
    <p:sldId id="288" r:id="rId24"/>
    <p:sldId id="289" r:id="rId25"/>
    <p:sldId id="290" r:id="rId26"/>
    <p:sldId id="291" r:id="rId27"/>
    <p:sldId id="292" r:id="rId28"/>
    <p:sldId id="301" r:id="rId29"/>
    <p:sldId id="293" r:id="rId30"/>
    <p:sldId id="294" r:id="rId31"/>
  </p:sldIdLst>
  <p:sldSz cx="12192000" cy="6858000"/>
  <p:notesSz cx="6858000" cy="9144000"/>
  <p:embeddedFontLst>
    <p:embeddedFont>
      <p:font typeface="Play" charset="0"/>
      <p:regular r:id="rId33"/>
      <p:bold r:id="rId34"/>
    </p:embeddedFont>
    <p:embeddedFont>
      <p:font typeface="Roboto" charset="0"/>
      <p:regular r:id="rId35"/>
      <p:bold r:id="rId36"/>
      <p:italic r:id="rId37"/>
      <p:boldItalic r:id="rId38"/>
    </p:embeddedFont>
    <p:embeddedFont>
      <p:font typeface="Calibri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9IqwShn74uhyKoOiVghU1jdIe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0CAC"/>
    <a:srgbClr val="170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54346EA-E13D-46E8-B466-5107C982A0D8}">
  <a:tblStyle styleId="{E54346EA-E13D-46E8-B466-5107C982A0D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BD7A71-D6E2-4845-9677-653F5C5960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3" autoAdjust="0"/>
    <p:restoredTop sz="94643" autoAdjust="0"/>
  </p:normalViewPr>
  <p:slideViewPr>
    <p:cSldViewPr snapToGrid="0">
      <p:cViewPr>
        <p:scale>
          <a:sx n="90" d="100"/>
          <a:sy n="90" d="100"/>
        </p:scale>
        <p:origin x="-95" y="-4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customschemas.google.com/relationships/presentationmetadata" Target="NUL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5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421351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3ad851f5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03ad851f5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2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2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1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2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2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3"/>
          <p:cNvSpPr txBox="1"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3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4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4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body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body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body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8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9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9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9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0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0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1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1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1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alt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lens.yandex/e1r1pnmzbv3a7?state=287df231396" TargetMode="External"/><Relationship Id="rId5" Type="http://schemas.openxmlformats.org/officeDocument/2006/relationships/hyperlink" Target="NULL" TargetMode="Externa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62893"/>
            <a:ext cx="11391900" cy="190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5482" y="4530917"/>
            <a:ext cx="10776521" cy="141539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723902" y="2392356"/>
            <a:ext cx="9476556" cy="159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5185"/>
              <a:buFont typeface="Play"/>
              <a:buNone/>
            </a:pPr>
            <a:r>
              <a:rPr lang="ru-RU" altLang="ru-RU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рынка труда</a:t>
            </a:r>
            <a:br>
              <a:rPr lang="ru-RU" altLang="ru-RU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-RU" altLang="ru-RU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IT-специалистов в России</a:t>
            </a:r>
            <a:endParaRPr sz="36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2567608" y="4530919"/>
            <a:ext cx="9624393" cy="141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ct val="108107"/>
              <a:buNone/>
            </a:pPr>
            <a:r>
              <a:rPr lang="ru-RU" altLang="ru-RU" dirty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	</a:t>
            </a:r>
            <a:r>
              <a:rPr lang="ru-RU" altLang="ru-RU" dirty="0" smtClean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Исполнитель:  Артём Воронин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ct val="108107"/>
              <a:buNone/>
            </a:pPr>
            <a:r>
              <a:rPr lang="ru-RU" altLang="ru-RU" dirty="0" smtClean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ноябрь </a:t>
            </a:r>
            <a:r>
              <a:rPr lang="ru-RU" altLang="ru-RU" dirty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2021 г.</a:t>
            </a:r>
            <a:endParaRPr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242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747253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lvl="0">
              <a:buClr>
                <a:schemeClr val="lt1"/>
              </a:buClr>
              <a:buSzPts val="3200"/>
            </a:pPr>
            <a:r>
              <a:rPr lang="ru-RU" sz="3200" b="1" dirty="0" smtClean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4 Решение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388883" y="1264102"/>
            <a:ext cx="10243623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Для более детального анализа потребовалось формирование реестра ключевых навыков специалистов и базы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регионов:</a:t>
            </a:r>
            <a:endParaRPr sz="2000" b="0" i="0" u="none" strike="noStrike" cap="none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3205" y="2240616"/>
            <a:ext cx="3750567" cy="386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1464" y="3789040"/>
            <a:ext cx="4504763" cy="23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747714" y="365125"/>
            <a:ext cx="8661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ru-RU" sz="3200" b="1" dirty="0" smtClean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4 Решение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315904" y="1326005"/>
            <a:ext cx="1156159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altLang="ru-RU" sz="2000" dirty="0" smtClean="0">
                <a:solidFill>
                  <a:srgbClr val="131B6A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По окончанию обработки таблица выглядела следующим образом: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20109" y="4652041"/>
            <a:ext cx="103316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>
              <a:buSzPts val="2000"/>
            </a:pPr>
            <a:endParaRPr lang="ru-RU" altLang="ru-RU" sz="2000" dirty="0" smtClean="0">
              <a:solidFill>
                <a:srgbClr val="131B6A"/>
              </a:solidFill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  <a:p>
            <a:pPr lvl="0" indent="457200" algn="just">
              <a:buSzPts val="2000"/>
            </a:pPr>
            <a:r>
              <a:rPr lang="ru-RU" altLang="ru-RU" sz="2000" dirty="0" smtClean="0">
                <a:solidFill>
                  <a:srgbClr val="131B6A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В таком виде таблица была сохранена на жесткий диск и вся дальнейшая работа проходила уже с этой готовой таблицей.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2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60351"/>
            <a:ext cx="10515600" cy="92551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en-US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</a:t>
            </a: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Результаты. Аналитик.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 l="17937" t="34932" r="11411" b="11598"/>
          <a:stretch>
            <a:fillRect/>
          </a:stretch>
        </p:blipFill>
        <p:spPr bwMode="auto">
          <a:xfrm>
            <a:off x="1397874" y="1261241"/>
            <a:ext cx="9417269" cy="534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60351"/>
            <a:ext cx="10515600" cy="9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>
            <a:spLocks noGrp="1"/>
          </p:cNvSpPr>
          <p:nvPr>
            <p:ph type="title" idx="4294967295"/>
          </p:nvPr>
        </p:nvSpPr>
        <p:spPr>
          <a:xfrm>
            <a:off x="747714" y="365125"/>
            <a:ext cx="8661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Тестировщик.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/>
          <a:srcRect l="17842" t="33040" r="11222" b="14120"/>
          <a:stretch>
            <a:fillRect/>
          </a:stretch>
        </p:blipFill>
        <p:spPr bwMode="auto">
          <a:xfrm>
            <a:off x="136637" y="1271750"/>
            <a:ext cx="7945821" cy="443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5"/>
          <a:srcRect l="18031" t="37988" r="29098" b="20018"/>
          <a:stretch>
            <a:fillRect/>
          </a:stretch>
        </p:blipFill>
        <p:spPr bwMode="auto">
          <a:xfrm>
            <a:off x="8250621" y="1376856"/>
            <a:ext cx="3722778" cy="221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6"/>
          <a:srcRect l="18504" t="37610" r="15289" b="18631"/>
          <a:stretch>
            <a:fillRect/>
          </a:stretch>
        </p:blipFill>
        <p:spPr bwMode="auto">
          <a:xfrm>
            <a:off x="8240110" y="4004440"/>
            <a:ext cx="3816439" cy="189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4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60351"/>
            <a:ext cx="10515600" cy="9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 txBox="1">
            <a:spLocks noGrp="1"/>
          </p:cNvSpPr>
          <p:nvPr>
            <p:ph type="title" idx="4294967295"/>
          </p:nvPr>
        </p:nvSpPr>
        <p:spPr>
          <a:xfrm>
            <a:off x="747714" y="365125"/>
            <a:ext cx="8661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en-US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</a:t>
            </a: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Результаты. Системный инженер.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4"/>
          <a:srcRect l="17559" t="35689" r="11316" b="12481"/>
          <a:stretch>
            <a:fillRect/>
          </a:stretch>
        </p:blipFill>
        <p:spPr bwMode="auto">
          <a:xfrm>
            <a:off x="903891" y="1271750"/>
            <a:ext cx="9961456" cy="544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5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60351"/>
            <a:ext cx="10515600" cy="9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 txBox="1">
            <a:spLocks noGrp="1"/>
          </p:cNvSpPr>
          <p:nvPr>
            <p:ph type="title" idx="4294967295"/>
          </p:nvPr>
        </p:nvSpPr>
        <p:spPr>
          <a:xfrm>
            <a:off x="747714" y="365125"/>
            <a:ext cx="8661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en-US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</a:t>
            </a: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Результаты. Гейм дизайнер.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4"/>
          <a:srcRect l="17653" t="30014" r="11222" b="15886"/>
          <a:stretch>
            <a:fillRect/>
          </a:stretch>
        </p:blipFill>
        <p:spPr bwMode="auto">
          <a:xfrm>
            <a:off x="998470" y="1282262"/>
            <a:ext cx="9669517" cy="551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Разработчики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1417638" y="865188"/>
            <a:ext cx="67500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4">
            <a:alphaModFix/>
          </a:blip>
          <a:srcRect t="11704" b="3909"/>
          <a:stretch/>
        </p:blipFill>
        <p:spPr>
          <a:xfrm>
            <a:off x="2668752" y="1650124"/>
            <a:ext cx="6159938" cy="495037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/>
          <p:nvPr/>
        </p:nvSpPr>
        <p:spPr>
          <a:xfrm>
            <a:off x="235620" y="1249638"/>
            <a:ext cx="1147921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1600" b="1" i="0" u="none" strike="noStrike" cap="none" dirty="0" smtClean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Для разработчиков востребованы знания </a:t>
            </a:r>
            <a:r>
              <a:rPr lang="ru-RU" altLang="ru-RU" sz="1600" b="1" i="0" u="none" strike="noStrike" cap="none" dirty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и навыки в таких  языках программирования как: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Распределение по городам.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575093" y="5974706"/>
            <a:ext cx="1029714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Географическим лидер</a:t>
            </a:r>
            <a:r>
              <a:rPr lang="ru-RU" altLang="ru-RU" b="1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м рейтинга по </a:t>
            </a: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рынку труда специалистов  IT 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является Москва, </a:t>
            </a: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как мегаполис. 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 Тройка лидеров по регионам:</a:t>
            </a: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   - Санкт-Петербург, </a:t>
            </a: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Новосибирская обл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.</a:t>
            </a:r>
            <a:r>
              <a:rPr lang="ru-RU" altLang="ru-RU" b="1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 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республика Татарстан.</a:t>
            </a:r>
            <a:endParaRPr dirty="0">
              <a:solidFill>
                <a:srgbClr val="170CA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7" name="Google Shape;317;p28" descr="Распределение вакансий по региона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203" y="1297262"/>
            <a:ext cx="8829183" cy="4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 descr="по города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0189" y="1342863"/>
            <a:ext cx="28860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7660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>
            <a:spLocks noGrp="1"/>
          </p:cNvSpPr>
          <p:nvPr>
            <p:ph type="title" idx="4294967295"/>
          </p:nvPr>
        </p:nvSpPr>
        <p:spPr>
          <a:xfrm>
            <a:off x="747712" y="42818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Разделение по сферам.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25" name="Google Shape;325;p29" descr="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12876"/>
            <a:ext cx="6551612" cy="4481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/>
          <p:nvPr/>
        </p:nvSpPr>
        <p:spPr>
          <a:xfrm>
            <a:off x="6165669" y="4630739"/>
            <a:ext cx="5810432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spAutoFit/>
          </a:bodyPr>
          <a:lstStyle/>
          <a:p>
            <a:pPr lvl="1"/>
            <a:r>
              <a:rPr lang="ru-RU" altLang="ru-RU" sz="1600" b="1" i="0" u="none" strike="noStrike" cap="none" dirty="0" smtClean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По </a:t>
            </a:r>
            <a:r>
              <a:rPr lang="ru-RU" altLang="ru-RU" sz="1600" b="1" i="0" u="none" strike="noStrike" cap="none" dirty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профессиональному разделению </a:t>
            </a:r>
            <a:r>
              <a:rPr lang="ru-RU" altLang="ru-RU" sz="1600" b="1" i="0" u="none" strike="noStrike" cap="none" dirty="0" smtClean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altLang="ru-RU" sz="1600" b="1" i="0" u="none" strike="noStrike" cap="none" dirty="0" smtClean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altLang="ru-RU" sz="1600" b="1" dirty="0" smtClean="0">
                <a:solidFill>
                  <a:srgbClr val="170CAC"/>
                </a:solidFill>
              </a:rPr>
              <a:t>IT-специалистов </a:t>
            </a:r>
            <a:r>
              <a:rPr lang="ru-RU" altLang="ru-RU" sz="1600" b="1" i="0" u="none" strike="noStrike" cap="none" dirty="0" smtClean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работодателей интересуют в большей степени: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1400" b="1" i="0" u="none" strike="noStrike" cap="none" dirty="0" smtClean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Программист разработчик </a:t>
            </a:r>
            <a:r>
              <a:rPr lang="ru-RU" altLang="ru-RU" sz="1400" b="1" i="0" u="none" strike="noStrike" cap="none" dirty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- 41.3% ,</a:t>
            </a:r>
            <a:endParaRPr dirty="0"/>
          </a:p>
          <a:p>
            <a: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1400" b="1" i="0" u="none" strike="noStrike" cap="none" dirty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Аналитик -21,62%,</a:t>
            </a:r>
            <a:endParaRPr dirty="0"/>
          </a:p>
          <a:p>
            <a: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1400" b="1" i="0" u="none" strike="noStrike" cap="none" dirty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Специалист технической поддержки - 11.27% , </a:t>
            </a:r>
            <a:endParaRPr dirty="0"/>
          </a:p>
          <a:p>
            <a: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1400" b="1" i="0" u="none" strike="noStrike" cap="none" dirty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остальную долю  составляют  другие специалисты - 25,81 %</a:t>
            </a:r>
            <a:endParaRPr dirty="0"/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2626" y="1268413"/>
            <a:ext cx="4535488" cy="31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Навык </a:t>
            </a:r>
            <a:r>
              <a:rPr lang="en-US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SQL</a:t>
            </a:r>
            <a:r>
              <a:rPr lang="ru-RU" altLang="ru-RU" sz="3200" b="1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«по городам».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344" name="Google Shape;344;p31"/>
          <p:cNvGraphicFramePr/>
          <p:nvPr/>
        </p:nvGraphicFramePr>
        <p:xfrm>
          <a:off x="798295" y="1366400"/>
          <a:ext cx="2200275" cy="5090350"/>
        </p:xfrm>
        <a:graphic>
          <a:graphicData uri="http://schemas.openxmlformats.org/drawingml/2006/table">
            <a:tbl>
              <a:tblPr>
                <a:noFill/>
                <a:tableStyleId>{7BBD7A71-D6E2-4845-9677-653F5C5960A9}</a:tableStyleId>
              </a:tblPr>
              <a:tblGrid>
                <a:gridCol w="1171575"/>
                <a:gridCol w="1028700"/>
              </a:tblGrid>
              <a:tr h="1732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Города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84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Санкт-Петербург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16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Новосибирск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Казань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Воронеж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16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Екатеринбург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Томск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Самара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Омск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Ижевск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16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Краснодар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16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Владивосток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16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Красноярск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Барнаул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Иркутск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Пермь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другие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732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Итого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7455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45" name="Google Shape;345;p31" descr="sql_горо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8439" y="1989139"/>
            <a:ext cx="6122987" cy="40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" y="255242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747253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altLang="ru-RU" sz="3200" b="1" dirty="0" smtClean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Содержание 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2217638" y="2251219"/>
            <a:ext cx="5382174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1 Описание проекта</a:t>
            </a:r>
          </a:p>
          <a:p>
            <a:pPr lvl="2" algn="just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-US" sz="2000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Product Brief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3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План выполнения проекта</a:t>
            </a:r>
            <a:endParaRPr lang="en-US" altLang="ru-RU" sz="2000" b="0" i="0" u="none" strike="noStrike" cap="none" dirty="0" smtClean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4 Парсинг данных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5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Результаты</a:t>
            </a:r>
            <a:endParaRPr lang="en-US" altLang="ru-RU" sz="2000" b="0" i="0" u="none" strike="noStrike" cap="none" dirty="0" smtClean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2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2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Сводная таблица.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53" name="Google Shape;353;p32" descr="1_"/>
          <p:cNvPicPr preferRelativeResize="0"/>
          <p:nvPr/>
        </p:nvPicPr>
        <p:blipFill rotWithShape="1">
          <a:blip r:embed="rId4">
            <a:alphaModFix/>
          </a:blip>
          <a:srcRect t="12235" b="4161"/>
          <a:stretch/>
        </p:blipFill>
        <p:spPr>
          <a:xfrm>
            <a:off x="1080101" y="1292765"/>
            <a:ext cx="9766574" cy="531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2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2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Сводная таблица.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352" name="Google Shape;352;p32"/>
          <p:cNvGraphicFramePr/>
          <p:nvPr/>
        </p:nvGraphicFramePr>
        <p:xfrm>
          <a:off x="1892620" y="1289423"/>
          <a:ext cx="7871478" cy="5279603"/>
        </p:xfrm>
        <a:graphic>
          <a:graphicData uri="http://schemas.openxmlformats.org/drawingml/2006/table">
            <a:tbl>
              <a:tblPr>
                <a:noFill/>
                <a:tableStyleId>{7BBD7A71-D6E2-4845-9677-653F5C5960A9}</a:tableStyleId>
              </a:tblPr>
              <a:tblGrid>
                <a:gridCol w="2236592"/>
                <a:gridCol w="713975"/>
                <a:gridCol w="715962"/>
                <a:gridCol w="715931"/>
                <a:gridCol w="627192"/>
                <a:gridCol w="715962"/>
                <a:gridCol w="893437"/>
                <a:gridCol w="627192"/>
                <a:gridCol w="625235"/>
              </a:tblGrid>
              <a:tr h="4900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Профессии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FFFFFF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SQL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FFFFFF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Python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FFFFFF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Java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FFFFFF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Script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FFFFFF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Java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 dirty="0" err="1">
                          <a:solidFill>
                            <a:srgbClr val="FFFFFF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Kotlin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altLang="ru-RU" sz="1400" b="0" i="0" u="none" strike="noStrike" cap="none" dirty="0" err="1">
                          <a:solidFill>
                            <a:srgbClr val="FFFFFF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Android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IOS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FFFFFF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Swift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</a:tr>
              <a:tr h="3204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аналитик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2994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1035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47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95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42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39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751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директор информационным технологиям </a:t>
                      </a:r>
                      <a:r>
                        <a:rPr lang="ru-RU" altLang="ru-RU" sz="1400" b="0" i="0" u="none" strike="noStrike" cap="none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cio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204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гейм дизайнер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204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программист разработчик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2646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1406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2333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1493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413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495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430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317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277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руководитель группы разработки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206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80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59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204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системный администратор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287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166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204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системный инженер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57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101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08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специалист информационной безопасности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314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138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38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277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специалист технической поддержки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254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43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204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тестировщик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685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256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78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289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39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95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88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0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11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204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1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Итого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1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7455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1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3238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1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2526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1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2017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1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462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altLang="ru-RU" sz="1400" b="1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Calibri"/>
                        </a:rPr>
                        <a:t>658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1" i="0" u="none" strike="noStrike" cap="none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586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altLang="ru-RU" sz="1400" b="1" i="0" u="none" strike="noStrike" cap="none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Arial"/>
                          <a:cs typeface="Times New Roman" pitchFamily="18" charset="0"/>
                          <a:sym typeface="Arial"/>
                        </a:rPr>
                        <a:t>339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Times New Roman" pitchFamily="18" charset="0"/>
                        <a:ea typeface="Arial"/>
                        <a:cs typeface="Times New Roman" pitchFamily="18" charset="0"/>
                        <a:sym typeface="Arial"/>
                      </a:endParaRPr>
                    </a:p>
                  </a:txBody>
                  <a:tcPr marL="91451" marR="91451" marT="45725" marB="457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en-US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</a:t>
            </a: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Результаты</a:t>
            </a:r>
            <a:r>
              <a:rPr lang="ru-RU" altLang="ru-RU" sz="3200" b="1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 График работы.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634124" y="1330948"/>
            <a:ext cx="4368800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Предлагаемый график </a:t>
            </a: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работы 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: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Программисты 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разработчики:</a:t>
            </a:r>
          </a:p>
          <a:p>
            <a:pPr marL="265113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60</a:t>
            </a: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%  на полный день, 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/>
            </a:r>
            <a:b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</a:b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34</a:t>
            </a: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% на удаленной работе и 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/>
            </a:r>
            <a:b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</a:b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6</a:t>
            </a: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% гибкий график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65113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 dirty="0">
              <a:solidFill>
                <a:srgbClr val="170CAC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В то же время, для </a:t>
            </a: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специалиста технической </a:t>
            </a: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поддержки:</a:t>
            </a:r>
          </a:p>
          <a:p>
            <a:pPr marL="265113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 i="0" u="none" strike="noStrike" cap="none" dirty="0" smtClean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- </a:t>
            </a: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полный день, 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65113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- сменный, 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65113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- гибкий график,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65113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- удаленная работа 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65113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 i="0" u="none" strike="noStrike" cap="none" dirty="0">
                <a:solidFill>
                  <a:srgbClr val="170CAC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- вахтовый.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2" name="Google Shape;362;p33" descr="график работы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5368" y="1393990"/>
            <a:ext cx="3473832" cy="209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en-US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</a:t>
            </a: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Результаты</a:t>
            </a:r>
            <a:r>
              <a:rPr lang="ru-RU" altLang="ru-RU" sz="3200" b="1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 График работы.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61" name="Google Shape;361;p33" descr="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348" y="1244716"/>
            <a:ext cx="11387087" cy="547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4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en-US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</a:t>
            </a: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Результаты</a:t>
            </a:r>
            <a:r>
              <a:rPr lang="ru-RU" altLang="ru-RU" sz="3200" b="1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 Стаж.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70" name="Google Shape;370;p34" descr="вак по опыту раб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01791"/>
            <a:ext cx="3731172" cy="16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 descr="8"/>
          <p:cNvPicPr preferRelativeResize="0"/>
          <p:nvPr/>
        </p:nvPicPr>
        <p:blipFill rotWithShape="1">
          <a:blip r:embed="rId5">
            <a:alphaModFix/>
          </a:blip>
          <a:srcRect r="4861"/>
          <a:stretch/>
        </p:blipFill>
        <p:spPr>
          <a:xfrm>
            <a:off x="-1" y="2953407"/>
            <a:ext cx="10625960" cy="390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5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5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Стаж.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541" y="1248781"/>
            <a:ext cx="8907512" cy="548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Стаж.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9701212" y="4303832"/>
            <a:ext cx="12192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4564" y="1441451"/>
            <a:ext cx="5184775" cy="308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326" y="1412876"/>
            <a:ext cx="4962524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/>
          <p:nvPr/>
        </p:nvSpPr>
        <p:spPr>
          <a:xfrm>
            <a:off x="695325" y="4942594"/>
            <a:ext cx="1051401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1800" b="1" i="0" u="none" strike="noStrike" cap="none" dirty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По навыкам мы видим, что большая часть  стажа запрашивается работодателем</a:t>
            </a:r>
            <a:br>
              <a:rPr lang="ru-RU" altLang="ru-RU" sz="1800" b="1" i="0" u="none" strike="noStrike" cap="none" dirty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altLang="ru-RU" sz="1800" b="1" i="0" u="none" strike="noStrike" cap="none" dirty="0">
                <a:solidFill>
                  <a:srgbClr val="170CAC"/>
                </a:solidFill>
                <a:latin typeface="Arial"/>
                <a:ea typeface="Arial"/>
                <a:cs typeface="Arial"/>
                <a:sym typeface="Arial"/>
              </a:rPr>
              <a:t>от 1 до 3 лет</a:t>
            </a:r>
            <a:endParaRPr sz="1800" b="1" i="0" u="none" strike="noStrike" cap="none" dirty="0">
              <a:solidFill>
                <a:srgbClr val="170CA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7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Зарплата.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8" name="Google Shape;398;p37" descr="кореляция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1762" y="1339304"/>
            <a:ext cx="7108059" cy="500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7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Зарплата.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7" name="Google Shape;397;p37" descr="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993" y="1229710"/>
            <a:ext cx="10268607" cy="5628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9"/>
            <a:ext cx="10515600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>
            <a:spLocks noGrp="1"/>
          </p:cNvSpPr>
          <p:nvPr>
            <p:ph type="title" idx="4294967295"/>
          </p:nvPr>
        </p:nvSpPr>
        <p:spPr>
          <a:xfrm>
            <a:off x="747712" y="365125"/>
            <a:ext cx="866140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Результаты. Зарплата.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5" name="Google Shape;405;p38"/>
          <p:cNvSpPr/>
          <p:nvPr/>
        </p:nvSpPr>
        <p:spPr>
          <a:xfrm>
            <a:off x="766764" y="1169782"/>
            <a:ext cx="933608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18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Показатели зарплаты в зависимости от области</a:t>
            </a:r>
            <a:endParaRPr sz="18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8" descr="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943" y="1439917"/>
            <a:ext cx="9172685" cy="541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" y="255242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747253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altLang="ru-RU" sz="3200" b="1" dirty="0" smtClean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 Описание проекта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237210" y="1984991"/>
            <a:ext cx="1152120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2000" b="0" i="0" u="none" strike="noStrike" cap="none" spc="-150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связи с пандемией </a:t>
            </a:r>
            <a:r>
              <a:rPr lang="ru-RU" altLang="ru-RU" sz="2000" b="0" i="0" u="none" strike="noStrike" cap="none" dirty="0" err="1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коронавируса</a:t>
            </a:r>
            <a:r>
              <a:rPr lang="ru-RU" altLang="ru-RU" sz="2000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 и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 общей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экономической ситуацией,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рынок труда потерпел заметные изменения, которые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не могли не сказаться на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условиях труда и требованиях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, предъявляемых к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соискателям.</a:t>
            </a:r>
            <a:r>
              <a:rPr lang="ru-RU" altLang="ru-RU" sz="2000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Образовательные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программы ВУЗов не всегда готовят специалистов, соответствующих новым требованиям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рынка, в частности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 сфере 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IT,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что приводит к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невостребованности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выпускников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6" name="Google Shape;159;p9"/>
          <p:cNvSpPr/>
          <p:nvPr/>
        </p:nvSpPr>
        <p:spPr>
          <a:xfrm>
            <a:off x="218150" y="4755763"/>
            <a:ext cx="1148399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2000" b="1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Цель проекта:</a:t>
            </a:r>
            <a:endParaRPr b="1" dirty="0"/>
          </a:p>
          <a:p>
            <a:pPr lvl="0" algn="just">
              <a:lnSpc>
                <a:spcPct val="150000"/>
              </a:lnSpc>
            </a:pPr>
            <a:r>
              <a:rPr lang="ru-RU" altLang="ru-RU" sz="2000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	Определить какие специалисты наиболее востребованы на рынке </a:t>
            </a:r>
            <a:r>
              <a:rPr lang="en-US" altLang="ru-RU" sz="2000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ru-RU" altLang="ru-RU" sz="2000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 и какие квалификационные требования к ним предъявляются</a:t>
            </a:r>
            <a:r>
              <a:rPr lang="ru-RU" altLang="ru-RU" sz="2000" dirty="0" smtClean="0"/>
              <a:t>. </a:t>
            </a:r>
            <a:endParaRPr lang="ru-RU" sz="2000" dirty="0" smtClean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103ad851f59_1_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588"/>
            <a:ext cx="10515600" cy="9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03ad851f59_1_1"/>
          <p:cNvSpPr txBox="1">
            <a:spLocks noGrp="1"/>
          </p:cNvSpPr>
          <p:nvPr>
            <p:ph type="title" idx="4294967295"/>
          </p:nvPr>
        </p:nvSpPr>
        <p:spPr>
          <a:xfrm>
            <a:off x="747714" y="365125"/>
            <a:ext cx="86613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en-US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 </a:t>
            </a:r>
            <a:r>
              <a:rPr lang="ru-RU" altLang="ru-RU" sz="3200" b="1" i="0" u="none" strike="noStrike" cap="none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Результаты</a:t>
            </a:r>
            <a:r>
              <a:rPr lang="ru-RU" altLang="ru-RU" sz="3200" b="1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 </a:t>
            </a:r>
            <a:r>
              <a:rPr lang="ru-RU" altLang="ru-RU" sz="3200" b="1" dirty="0" err="1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Дашборд</a:t>
            </a:r>
            <a:r>
              <a:rPr lang="ru-RU" altLang="ru-RU" sz="3200" b="1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sz="3200" b="1" i="0" u="none" strike="noStrike" cap="none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3" name="Google Shape;413;g103ad851f59_1_1"/>
          <p:cNvSpPr/>
          <p:nvPr/>
        </p:nvSpPr>
        <p:spPr>
          <a:xfrm>
            <a:off x="147145" y="1159995"/>
            <a:ext cx="12044855" cy="45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altLang="ru-RU" sz="2000" b="1" dirty="0">
                <a:solidFill>
                  <a:srgbClr val="0000FF"/>
                </a:solidFill>
              </a:rPr>
              <a:t>По результатам исследования </a:t>
            </a:r>
            <a:r>
              <a:rPr lang="ru-RU" altLang="ru-RU" sz="2000" b="1" dirty="0" smtClean="0">
                <a:solidFill>
                  <a:srgbClr val="0000FF"/>
                </a:solidFill>
              </a:rPr>
              <a:t>был </a:t>
            </a:r>
            <a:r>
              <a:rPr lang="ru-RU" altLang="ru-RU" sz="2000" b="1" dirty="0">
                <a:solidFill>
                  <a:srgbClr val="0000FF"/>
                </a:solidFill>
              </a:rPr>
              <a:t>разработан </a:t>
            </a:r>
            <a:r>
              <a:rPr lang="ru-RU" altLang="ru-RU" sz="2000" b="1" dirty="0" err="1">
                <a:solidFill>
                  <a:srgbClr val="0000FF"/>
                </a:solidFill>
              </a:rPr>
              <a:t>дашборд</a:t>
            </a:r>
            <a:r>
              <a:rPr lang="ru-RU" altLang="ru-RU" sz="2000" b="1" dirty="0">
                <a:solidFill>
                  <a:srgbClr val="0000FF"/>
                </a:solidFill>
              </a:rPr>
              <a:t>  на платформе Yandex </a:t>
            </a:r>
            <a:r>
              <a:rPr lang="ru-RU" altLang="ru-RU" sz="2000" b="1" dirty="0" err="1">
                <a:solidFill>
                  <a:srgbClr val="0000FF"/>
                </a:solidFill>
              </a:rPr>
              <a:t>DataLends</a:t>
            </a:r>
            <a:endParaRPr sz="2800" b="1" i="0" u="none" strike="noStrike" cap="none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14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103ad851f59_1_1"/>
          <p:cNvPicPr preferRelativeResize="0"/>
          <p:nvPr/>
        </p:nvPicPr>
        <p:blipFill>
          <a:blip r:embed="rId4">
            <a:alphaModFix/>
          </a:blip>
          <a:srcRect b="14139"/>
          <a:stretch>
            <a:fillRect/>
          </a:stretch>
        </p:blipFill>
        <p:spPr>
          <a:xfrm>
            <a:off x="592844" y="1430205"/>
            <a:ext cx="11073642" cy="503365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3ad851f59_1_1"/>
          <p:cNvSpPr txBox="1"/>
          <p:nvPr/>
        </p:nvSpPr>
        <p:spPr>
          <a:xfrm>
            <a:off x="756264" y="6426387"/>
            <a:ext cx="8871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u="sng" dirty="0">
                <a:solidFill>
                  <a:srgbClr val="0563C1"/>
                </a:solidFill>
                <a:hlinkClick r:id="rId5" invalidUrl="https:///"/>
              </a:rPr>
              <a:t>https://</a:t>
            </a:r>
            <a:r>
              <a:rPr lang="ru-RU" altLang="ru-RU" u="sng" dirty="0" smtClean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datalens.yandex/e1r1pnmzbv3a7?state=287df231396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" y="255242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747253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ru-RU" altLang="ru-RU" sz="3200" b="1" dirty="0" smtClean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 </a:t>
            </a:r>
            <a:r>
              <a:rPr lang="en-US" altLang="ru-RU" sz="3200" b="1" dirty="0" smtClean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Product Brief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74566" y="1406254"/>
          <a:ext cx="11504904" cy="5010840"/>
        </p:xfrm>
        <a:graphic>
          <a:graphicData uri="http://schemas.openxmlformats.org/drawingml/2006/table">
            <a:tbl>
              <a:tblPr/>
              <a:tblGrid>
                <a:gridCol w="2226897"/>
                <a:gridCol w="9278007"/>
              </a:tblGrid>
              <a:tr h="391015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Проблема проекта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4275" marR="14275" marT="14275" marB="142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Снижение востребованности высшего образования в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сфере 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IT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в связи с н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есоответствием программ обучения в ВУЗах реальным требованиям работодателей.</a:t>
                      </a:r>
                      <a:endParaRPr lang="ru-RU" sz="12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4275" marR="14275" marT="14275" marB="1427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139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Возможные стейкхолдеры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4275" marR="14275" marT="14275" marB="142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Томский государственный университет, ВУЗы, площадки  интернет-рекрутмента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и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другие организации, оказывающие образовательные услуги, министерство труда, абитуриенты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4275" marR="14275" marT="14275" marB="1427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621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Цель анализа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4275" marR="14275" marT="14275" marB="142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 Выявление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условий работы и квалификационных требований к IT-специалистам на рынке труда.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 Оценка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рынка образовательных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программ.</a:t>
                      </a:r>
                    </a:p>
                    <a:p>
                      <a:pPr algn="just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 Анализ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соответствия образовательных программ требованиям рынка к компетенциям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специалистов.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4275" marR="14275" marT="14275" marB="1427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853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Начальная </a:t>
                      </a:r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гипотеза/исследовательский </a:t>
                      </a: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вопрос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4275" marR="14275" marT="14275" marB="142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 связи с пандемией и переходом бизнеса в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онлайн-формат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резко возрос спрос на специалистов в сфере IT. Однако выпускники ВУЗов не имеют требуемых квалификационных знаний и навыков из-за отсутствия ориентированности образовательных программ на нужды работодателей.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4275" marR="14275" marT="14275" marB="1427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6864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Задачи</a:t>
                      </a:r>
                      <a:r>
                        <a:rPr lang="ru-RU" sz="1200" b="1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проекта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4275" marR="14275" marT="14275" marB="142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Предварительный анализ рынка труда в сфере IT.</a:t>
                      </a:r>
                    </a:p>
                    <a:p>
                      <a:pPr algn="just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Сбор данных о вакансиях с сайтов интернет-рекрутмента 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hh.ru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и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предобработка.</a:t>
                      </a:r>
                    </a:p>
                    <a:p>
                      <a:pPr algn="just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 Анализ данных для выявления условий работы на рынке и квалификационных требований к IT-специалистам</a:t>
                      </a: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 Анализ рынка образовательных программ. </a:t>
                      </a:r>
                    </a:p>
                    <a:p>
                      <a:pPr algn="just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Анализ соответствия рынка образовательных программ рынку труда в IT сфере.</a:t>
                      </a:r>
                    </a:p>
                    <a:p>
                      <a:pPr algn="just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 Подведение итогов проделанной работы.</a:t>
                      </a:r>
                    </a:p>
                  </a:txBody>
                  <a:tcPr marL="14275" marR="14275" marT="14275" marB="1427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147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Используемые данные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351" marR="6351" marT="6351" marB="63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0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hunter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Работа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России,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0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Superjob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ru-RU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0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Rabota.ru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Профстандарты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утвержденные министерством труда</a:t>
                      </a:r>
                    </a:p>
                    <a:p>
                      <a:pPr marL="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Сайты ведущих вузов (Образовательные программы, перечень специальностей в сфере IT, количество мест) </a:t>
                      </a:r>
                    </a:p>
                    <a:p>
                      <a:pPr marL="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1200" b="0" i="0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Хабр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351" marR="6351" marT="6351" marB="635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166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Возможные</a:t>
                      </a:r>
                      <a:r>
                        <a:rPr lang="ru-RU" sz="1200" b="1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сложности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351" marR="6351" marT="6351" marB="63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Ограничения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по количеству данных, которое можно </a:t>
                      </a: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извлечь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Разный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формат данных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351" marR="6351" marT="6351" marB="635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20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Ожидаемые результаты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Презентация с выводами, отражающими отраслевую и профессиональную структуру рынка труда, требования и условия работы специалистов. 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884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Метрика </a:t>
                      </a:r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успеха </a:t>
                      </a: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проекта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Полнота собранных данных; полнота аналитики, логичность, содержательная интерпретация, информативность и визуализация.</a:t>
                      </a: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58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" y="255242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747253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lvl="0">
              <a:buClr>
                <a:schemeClr val="lt1"/>
              </a:buClr>
              <a:buSzPts val="3200"/>
            </a:pPr>
            <a:r>
              <a:rPr lang="ru-RU" altLang="ru-RU" sz="3200" b="1" dirty="0" smtClean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 План выполнения проекта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1121665" y="1949072"/>
            <a:ext cx="1059096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Сбор данных о вакансиях с сайта HeadHunter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2000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Предобработка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данных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2000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. Анализ данных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для выявления квалификационных требований к IT-специалистами и условий работы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5. Описание полученных результатов и визуализация данных 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6. Подведение итогов проделанной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работы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242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xfrm>
            <a:off x="747253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 dirty="0" smtClean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4 Решение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2" name="Google Shape;202;p15"/>
          <p:cNvSpPr/>
          <p:nvPr/>
        </p:nvSpPr>
        <p:spPr>
          <a:xfrm>
            <a:off x="157654" y="1192326"/>
            <a:ext cx="116244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altLang="ru-RU" sz="14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Для получения данных о вакансиях с сайта интернет-рекрутмента </a:t>
            </a:r>
            <a:r>
              <a:rPr lang="ru-RU" altLang="ru-RU" sz="1400" b="0" i="0" u="none" strike="noStrike" cap="none" dirty="0" err="1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Headhunter</a:t>
            </a:r>
            <a:r>
              <a:rPr lang="ru-RU" altLang="ru-RU" sz="14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altLang="ru-RU" sz="14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 была </a:t>
            </a:r>
            <a:r>
              <a:rPr lang="ru-RU" altLang="ru-RU" sz="14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разработана программа на языке Python. 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4"/>
          <a:srcRect l="17369" t="24465" r="22193" b="32532"/>
          <a:stretch>
            <a:fillRect/>
          </a:stretch>
        </p:blipFill>
        <p:spPr bwMode="auto">
          <a:xfrm>
            <a:off x="1881351" y="1639611"/>
            <a:ext cx="8981077" cy="4792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242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xfrm>
            <a:off x="747253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 dirty="0" smtClean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4 Решение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 l="17086" t="30674" r="31935" b="20774"/>
          <a:stretch>
            <a:fillRect/>
          </a:stretch>
        </p:blipFill>
        <p:spPr bwMode="auto">
          <a:xfrm>
            <a:off x="126124" y="1240219"/>
            <a:ext cx="6150658" cy="439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 l="17180" t="32788" r="39596" b="33919"/>
          <a:stretch>
            <a:fillRect/>
          </a:stretch>
        </p:blipFill>
        <p:spPr bwMode="auto">
          <a:xfrm>
            <a:off x="6316721" y="1229710"/>
            <a:ext cx="5738649" cy="331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242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xfrm>
            <a:off x="747253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 dirty="0" smtClean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4 Решение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 l="16897" t="25348" r="29003" b="21056"/>
          <a:stretch>
            <a:fillRect/>
          </a:stretch>
        </p:blipFill>
        <p:spPr bwMode="auto">
          <a:xfrm>
            <a:off x="2648607" y="1240220"/>
            <a:ext cx="7104994" cy="527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255242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747253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rmAutofit/>
          </a:bodyPr>
          <a:lstStyle/>
          <a:p>
            <a:pPr lvl="0">
              <a:buClr>
                <a:schemeClr val="lt1"/>
              </a:buClr>
              <a:buSzPts val="3200"/>
            </a:pPr>
            <a:r>
              <a:rPr lang="ru-RU" sz="3200" b="1" dirty="0" smtClean="0">
                <a:solidFill>
                  <a:srgbClr val="FBFBFB"/>
                </a:solidFill>
                <a:latin typeface="Play"/>
                <a:ea typeface="Play"/>
                <a:cs typeface="Play"/>
                <a:sym typeface="Play"/>
              </a:rPr>
              <a:t>4 Решение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403558" y="1158999"/>
            <a:ext cx="911881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 результате была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получена база вакансий следующей 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структуры: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739" y="1609002"/>
            <a:ext cx="11698014" cy="21537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/>
          <p:nvPr/>
        </p:nvSpPr>
        <p:spPr>
          <a:xfrm>
            <a:off x="447087" y="3779974"/>
            <a:ext cx="9984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При </a:t>
            </a:r>
            <a:r>
              <a:rPr lang="ru-RU" alt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предварительном анализе было выявлено, что требуется очистка данных</a:t>
            </a:r>
            <a:r>
              <a:rPr lang="ru-RU" altLang="ru-RU" sz="2000" b="0" i="0" u="none" strike="noStrike" cap="none" dirty="0" smtClean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9409" y="4151585"/>
            <a:ext cx="6098769" cy="240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779</Words>
  <Application>Microsoft Office PowerPoint</Application>
  <PresentationFormat>Произвольный</PresentationFormat>
  <Paragraphs>254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Play</vt:lpstr>
      <vt:lpstr>Roboto</vt:lpstr>
      <vt:lpstr>Calibri</vt:lpstr>
      <vt:lpstr>Times New Roman</vt:lpstr>
      <vt:lpstr>Тема Office</vt:lpstr>
      <vt:lpstr>Оценка рынка труда  IT-специалистов в России</vt:lpstr>
      <vt:lpstr>Содержание </vt:lpstr>
      <vt:lpstr>1 Описание проекта</vt:lpstr>
      <vt:lpstr>2 Product Brief</vt:lpstr>
      <vt:lpstr>3 План выполнения проекта</vt:lpstr>
      <vt:lpstr>4 Решение</vt:lpstr>
      <vt:lpstr>4 Решение</vt:lpstr>
      <vt:lpstr>4 Решение</vt:lpstr>
      <vt:lpstr>4 Решение</vt:lpstr>
      <vt:lpstr>4 Решение</vt:lpstr>
      <vt:lpstr>4 Решение</vt:lpstr>
      <vt:lpstr>5 Результаты. Аналитик.</vt:lpstr>
      <vt:lpstr>5 Результаты. Тестировщик.</vt:lpstr>
      <vt:lpstr>5 Результаты. Системный инженер.</vt:lpstr>
      <vt:lpstr>5 Результаты. Гейм дизайнер.</vt:lpstr>
      <vt:lpstr>5 Результаты. Разработчики</vt:lpstr>
      <vt:lpstr>5 Результаты. Распределение по городам.</vt:lpstr>
      <vt:lpstr>5 Результаты. Разделение по сферам.</vt:lpstr>
      <vt:lpstr>5 Результаты. Навык SQL «по городам».</vt:lpstr>
      <vt:lpstr>5 Результаты. Сводная таблица.</vt:lpstr>
      <vt:lpstr>5 Результаты. Сводная таблица.</vt:lpstr>
      <vt:lpstr>5 Результаты. График работы.</vt:lpstr>
      <vt:lpstr>5 Результаты. График работы.</vt:lpstr>
      <vt:lpstr>5 Результаты. Стаж.</vt:lpstr>
      <vt:lpstr>5 Результаты. Стаж.</vt:lpstr>
      <vt:lpstr>5 Результаты. Стаж.</vt:lpstr>
      <vt:lpstr>5 Результаты. Зарплата.</vt:lpstr>
      <vt:lpstr>5 Результаты. Зарплата.</vt:lpstr>
      <vt:lpstr>5 Результаты. Зарплата.</vt:lpstr>
      <vt:lpstr>5 Результаты. Дашборд.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Оценка рынка труда  IT-специалистов в России</dc:title>
  <dc:creator>Anna</dc:creator>
  <cp:lastModifiedBy>Артём</cp:lastModifiedBy>
  <cp:revision>41</cp:revision>
  <dcterms:created xsi:type="dcterms:W3CDTF">2021-03-17T08:44:13Z</dcterms:created>
  <dcterms:modified xsi:type="dcterms:W3CDTF">2023-07-12T09:51:57Z</dcterms:modified>
</cp:coreProperties>
</file>